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9" r:id="rId4"/>
    <p:sldId id="272" r:id="rId5"/>
    <p:sldId id="280" r:id="rId6"/>
    <p:sldId id="297" r:id="rId7"/>
    <p:sldId id="287" r:id="rId8"/>
    <p:sldId id="290" r:id="rId9"/>
    <p:sldId id="291" r:id="rId10"/>
    <p:sldId id="298" r:id="rId11"/>
    <p:sldId id="299" r:id="rId12"/>
    <p:sldId id="288" r:id="rId13"/>
    <p:sldId id="275" r:id="rId14"/>
    <p:sldId id="289" r:id="rId15"/>
    <p:sldId id="294" r:id="rId16"/>
    <p:sldId id="28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FD283E"/>
    <a:srgbClr val="128EB7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13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62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0520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3038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大数据分析的概念</a:t>
            </a:r>
            <a:endParaRPr lang="en-US" altLang="zh-CN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4759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大数据分析的产生与发展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大数据分析的应用场景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70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347773" y="3104969"/>
            <a:ext cx="5554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  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大数据分析概述</a:t>
            </a:r>
            <a:endParaRPr lang="zh-CN" altLang="en-US"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173983" y="4081938"/>
            <a:ext cx="5045517" cy="121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buNone/>
            </a:pPr>
            <a:r>
              <a:rPr lang="zh-CN" altLang="en-US" sz="3600" spc="3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大数据分析常用技术</a:t>
            </a:r>
            <a:endParaRPr lang="en-US" altLang="zh-CN" sz="3600" spc="300" dirty="0">
              <a:solidFill>
                <a:schemeClr val="bg1"/>
              </a:solidFill>
              <a:latin typeface="+mn-lt"/>
              <a:ea typeface="+mn-ea"/>
              <a:cs typeface="+mn-ea"/>
            </a:endParaRPr>
          </a:p>
          <a:p>
            <a:pPr algn="r">
              <a:buNone/>
            </a:pPr>
            <a:endParaRPr lang="en-US" altLang="zh-CN" sz="3600" spc="300" dirty="0">
              <a:solidFill>
                <a:schemeClr val="bg1"/>
              </a:solidFill>
              <a:latin typeface="+mn-lt"/>
              <a:ea typeface="+mn-ea"/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>
            <a:extLst>
              <a:ext uri="{FF2B5EF4-FFF2-40B4-BE49-F238E27FC236}">
                <a16:creationId xmlns:a16="http://schemas.microsoft.com/office/drawing/2014/main" id="{504346C4-5B76-4805-B433-88C15E59CA06}"/>
              </a:ext>
            </a:extLst>
          </p:cNvPr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487278" y="2468815"/>
            <a:ext cx="5772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不能提供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同样质量的可视化，并且它并非是统计建模的最佳选择。但是，如果你移动到过去的原型制作并需要建立大型系统，那么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往往是你的最佳选择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9158E2-BE48-49DD-81EE-F031D61DCB3A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大数据处理编程语言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54130" y="1687376"/>
            <a:ext cx="2292461" cy="3501870"/>
            <a:chOff x="8053282" y="1822916"/>
            <a:chExt cx="2292461" cy="350187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BE53F1B-583C-4306-91CF-DA4B9A860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3" t="3732" r="25556" b="5828"/>
            <a:stretch/>
          </p:blipFill>
          <p:spPr bwMode="auto">
            <a:xfrm>
              <a:off x="8053282" y="1822916"/>
              <a:ext cx="2292461" cy="3501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8053282" y="1822916"/>
              <a:ext cx="2292461" cy="3501870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1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025665" y="2319266"/>
            <a:ext cx="5738712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Scala</a:t>
            </a:r>
            <a:r>
              <a:rPr lang="zh-CN" altLang="en-US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平台比较常见的编程语言，而在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平台下，往往更多的选择是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语言。</a:t>
            </a:r>
            <a:r>
              <a:rPr lang="zh-CN" altLang="en-US" sz="2000" dirty="0">
                <a:solidFill>
                  <a:schemeClr val="bg1"/>
                </a:solidFill>
                <a:latin typeface="Calibri" panose="020F0502020204030204"/>
                <a:ea typeface="微软雅黑" panose="020B0503020204020204" pitchFamily="34" charset="-122"/>
              </a:rPr>
              <a:t>它正日益成为大规模机器学习，或构建高层次算法的工具。它富有表现力，并且还能够构建健壮的系统。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9158E2-BE48-49DD-81EE-F031D61DCB3A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大数据处理编程语言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028056" y="2419246"/>
            <a:ext cx="3978143" cy="2142988"/>
            <a:chOff x="7028056" y="2419246"/>
            <a:chExt cx="3978143" cy="214298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0C3987F-D6E0-4934-B359-8FD3D4B31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056" y="2419246"/>
              <a:ext cx="3978143" cy="2142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7028056" y="2419246"/>
              <a:ext cx="3978143" cy="2142988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989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77389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154454" y="2798527"/>
            <a:ext cx="82497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大数据分析实用工具</a:t>
            </a:r>
          </a:p>
          <a:p>
            <a:pPr marL="0" indent="0">
              <a:buNone/>
            </a:pPr>
            <a:endParaRPr lang="zh-CN" altLang="en-US" sz="60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60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3948410" y="3998828"/>
            <a:ext cx="7222693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382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C19909E-C9AD-485B-903B-B887C2B57324}"/>
              </a:ext>
            </a:extLst>
          </p:cNvPr>
          <p:cNvSpPr txBox="1"/>
          <p:nvPr/>
        </p:nvSpPr>
        <p:spPr>
          <a:xfrm>
            <a:off x="1205421" y="1473737"/>
            <a:ext cx="9548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 defTabSz="685800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Tableau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长期以来一直被誉为最好的数据可视化工具之一。它的主要功能包括：</a:t>
            </a: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可定制的界面；可嵌入</a:t>
            </a:r>
            <a:r>
              <a:rPr lang="en-US" altLang="zh-CN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Salesforce</a:t>
            </a: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SharePoint</a:t>
            </a: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Jive</a:t>
            </a: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等应用程序；实时交互，并支持数据挖掘；与动态数据和内存数据实时连接，安全可靠。</a:t>
            </a:r>
            <a:endParaRPr lang="zh-CN" altLang="en-US" sz="200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EB9119-AC5D-417E-AEFC-39658433CFB5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大数据分析实用工具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05421" y="3290774"/>
            <a:ext cx="9548925" cy="2165474"/>
            <a:chOff x="1205421" y="3290774"/>
            <a:chExt cx="9548925" cy="216547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22E1E11-A007-46DB-A490-E559EE50E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37" b="19721"/>
            <a:stretch>
              <a:fillRect/>
            </a:stretch>
          </p:blipFill>
          <p:spPr>
            <a:xfrm>
              <a:off x="1205421" y="3290774"/>
              <a:ext cx="9548925" cy="216547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205421" y="3290774"/>
              <a:ext cx="9548925" cy="2165474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5760DB8-A438-43B3-B7B3-8D7E6F1A3876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大数据分析实用工具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2DD1AE-F824-4195-B592-491CCC9E82B8}"/>
              </a:ext>
            </a:extLst>
          </p:cNvPr>
          <p:cNvSpPr txBox="1"/>
          <p:nvPr/>
        </p:nvSpPr>
        <p:spPr>
          <a:xfrm>
            <a:off x="1399219" y="1535516"/>
            <a:ext cx="9143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 defTabSz="685800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QlikView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QlikTech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的旗舰产品，近几年成为全球增长率最快的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产品。它可能是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Tableau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最强的竞争对手。它的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pitchFamily="34" charset="-122"/>
              </a:rPr>
              <a:t>主要功能包括：</a:t>
            </a:r>
            <a:r>
              <a:rPr lang="zh-CN" altLang="en-US" sz="2000" dirty="0">
                <a:solidFill>
                  <a:srgbClr val="61D6FE"/>
                </a:solidFill>
                <a:ea typeface="微软雅黑" panose="020B0503020204020204" pitchFamily="34" charset="-122"/>
              </a:rPr>
              <a:t>嵌入式分析；与</a:t>
            </a:r>
            <a:r>
              <a:rPr lang="en-US" altLang="zh-CN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rgbClr val="61D6FE"/>
                </a:solidFill>
                <a:ea typeface="微软雅黑" panose="020B0503020204020204" pitchFamily="34" charset="-122"/>
              </a:rPr>
              <a:t>等第三方引擎的高级分析集成；可定制的界面；预测分析；共享文件管理。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00087" y="3491449"/>
            <a:ext cx="8943056" cy="1824302"/>
            <a:chOff x="1600087" y="3491449"/>
            <a:chExt cx="8943056" cy="182430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7A69B73-292A-49AC-AA82-20C6B80326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4" b="6724"/>
            <a:stretch/>
          </p:blipFill>
          <p:spPr bwMode="auto">
            <a:xfrm>
              <a:off x="1600087" y="3491450"/>
              <a:ext cx="8943055" cy="1824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600087" y="3491449"/>
              <a:ext cx="8943056" cy="1824301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191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B6CFF02-E84F-4CA2-BF05-BCFA9338F5E3}"/>
              </a:ext>
            </a:extLst>
          </p:cNvPr>
          <p:cNvSpPr txBox="1"/>
          <p:nvPr/>
        </p:nvSpPr>
        <p:spPr>
          <a:xfrm flipH="1">
            <a:off x="1769430" y="1629816"/>
            <a:ext cx="8407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61D6FE"/>
                </a:solidFill>
                <a:latin typeface="微软雅黑" panose="020B0503020204020204" pitchFamily="34" charset="-122"/>
              </a:rPr>
              <a:t>Microsoft Power BI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界面带给人一种熟悉感，使新用户易于上手和使用。它的主要功能包括：</a:t>
            </a: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</a:rPr>
              <a:t>交互式界面与实时共享数据；用户自定义创建报告；简易获取数据与数据集共享；支持自然语言提问；基于云实现。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6D0C8E-4EF4-4291-B35A-AEF71940A1A5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大数据分析实用工具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7C6A59-ECE4-4936-8F5F-7631EC1E7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33334" r="6189" b="30333"/>
          <a:stretch/>
        </p:blipFill>
        <p:spPr>
          <a:xfrm>
            <a:off x="1921483" y="3360143"/>
            <a:ext cx="8255916" cy="196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93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E5EBD6F7-8443-4A41-9454-9E9724BA45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/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34064" y="4323339"/>
            <a:ext cx="5006906" cy="858624"/>
            <a:chOff x="8707033" y="2937805"/>
            <a:chExt cx="5332152" cy="914400"/>
          </a:xfrm>
        </p:grpSpPr>
        <p:sp>
          <p:nvSpPr>
            <p:cNvPr id="23" name="文本框 22"/>
            <p:cNvSpPr txBox="1"/>
            <p:nvPr/>
          </p:nvSpPr>
          <p:spPr>
            <a:xfrm>
              <a:off x="9941972" y="3120033"/>
              <a:ext cx="4097213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大数据分析实用工具</a:t>
              </a:r>
            </a:p>
          </p:txBody>
        </p:sp>
        <p:sp>
          <p:nvSpPr>
            <p:cNvPr id="16" name="原创设计师QQ69613753    _12"/>
            <p:cNvSpPr/>
            <p:nvPr/>
          </p:nvSpPr>
          <p:spPr>
            <a:xfrm>
              <a:off x="8707033" y="293780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3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 rot="18900000">
              <a:off x="8792669" y="302687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065" y="1424836"/>
            <a:ext cx="4301504" cy="858624"/>
            <a:chOff x="1991600" y="2901222"/>
            <a:chExt cx="4580928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659" y="3108242"/>
              <a:ext cx="3410869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传统分析统计工具</a:t>
              </a: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065" y="2805236"/>
            <a:ext cx="5352382" cy="858624"/>
            <a:chOff x="5173118" y="2883412"/>
            <a:chExt cx="5700072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408057" y="3081242"/>
              <a:ext cx="4465133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大数据处理编程语言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988086" y="2691577"/>
            <a:ext cx="76876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传统分析统计工具</a:t>
            </a:r>
          </a:p>
          <a:p>
            <a:pPr marL="0" indent="0" algn="ctr">
              <a:buNone/>
            </a:pPr>
            <a:endParaRPr lang="en-US" altLang="zh-CN" sz="60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  <a:p>
            <a:pPr marL="0" indent="0" algn="ctr">
              <a:buNone/>
            </a:pPr>
            <a:endParaRPr lang="zh-CN" altLang="en-US" sz="60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899749" y="2717523"/>
            <a:ext cx="8185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>
              <a:lnSpc>
                <a:spcPct val="150000"/>
              </a:lnSpc>
              <a:defRPr/>
            </a:pPr>
            <a:r>
              <a:rPr lang="en-US" altLang="zh-CN" sz="2000" kern="0" dirty="0">
                <a:solidFill>
                  <a:schemeClr val="bg1"/>
                </a:solidFill>
                <a:latin typeface="+mn-ea"/>
              </a:rPr>
              <a:t>电子表格软件</a:t>
            </a:r>
            <a:r>
              <a:rPr lang="en-US" altLang="zh-CN" sz="2000" b="1" kern="0" dirty="0">
                <a:solidFill>
                  <a:schemeClr val="bg1"/>
                </a:solidFill>
                <a:latin typeface="+mn-ea"/>
              </a:rPr>
              <a:t>Excel</a:t>
            </a:r>
            <a:r>
              <a:rPr lang="en-US" altLang="zh-CN" sz="2000" kern="0" dirty="0">
                <a:solidFill>
                  <a:schemeClr val="bg1"/>
                </a:solidFill>
                <a:latin typeface="+mn-ea"/>
              </a:rPr>
              <a:t>，适合简单统计需求，其内置的数据分析工具箱不仅方便好用，功能也能基本齐全。其自带的数据分析功能也可以完成专业数据分析工作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</a:rPr>
              <a:t>。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5EBC8E-B32D-4559-97CE-E67F175C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59" b="98087" l="9981" r="89443">
                        <a14:foregroundMark x1="69098" y1="27049" x2="69098" y2="27049"/>
                        <a14:foregroundMark x1="69674" y1="42623" x2="69674" y2="42623"/>
                        <a14:foregroundMark x1="69674" y1="50546" x2="69674" y2="50546"/>
                        <a14:foregroundMark x1="71401" y1="62295" x2="71401" y2="62295"/>
                        <a14:foregroundMark x1="68330" y1="75956" x2="68330" y2="759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07" y="2717523"/>
            <a:ext cx="2025129" cy="142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F20181-5D74-4F43-B087-21073E7C3008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传统分析统计工具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60461" y="2133660"/>
            <a:ext cx="9833525" cy="3044267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1AD240-62D5-4DCB-84BA-28C4E8E9C517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传统分析统计工具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40F993-D9E2-4CDF-870B-28858FF734E8}"/>
              </a:ext>
            </a:extLst>
          </p:cNvPr>
          <p:cNvSpPr txBox="1"/>
          <p:nvPr/>
        </p:nvSpPr>
        <p:spPr>
          <a:xfrm>
            <a:off x="3831673" y="2850150"/>
            <a:ext cx="6883688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schemeClr val="bg1"/>
                </a:solidFill>
                <a:latin typeface="+mn-ea"/>
              </a:rPr>
              <a:t>SPSS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</a:rPr>
              <a:t>是一款商业统计分析软件，它轻量、易于使用，它是世界上最早采用图形菜单驱动界面的统计软件，操作界面友好，输出结果美观，能方便的从其他数据库中读入数据。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0ED4010-E8B5-4559-9F9C-C6EEA9F9CEA1}"/>
              </a:ext>
            </a:extLst>
          </p:cNvPr>
          <p:cNvGrpSpPr/>
          <p:nvPr/>
        </p:nvGrpSpPr>
        <p:grpSpPr>
          <a:xfrm>
            <a:off x="1260461" y="2302285"/>
            <a:ext cx="2522889" cy="2518685"/>
            <a:chOff x="1222883" y="2302286"/>
            <a:chExt cx="2522889" cy="251868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93B7664-11DB-429D-9D3C-DCD691A33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36" b="89904" l="2400" r="940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883" y="2302286"/>
              <a:ext cx="2522889" cy="2518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085833B-9114-4692-95EE-4C331D96DBE7}"/>
                </a:ext>
              </a:extLst>
            </p:cNvPr>
            <p:cNvGrpSpPr/>
            <p:nvPr/>
          </p:nvGrpSpPr>
          <p:grpSpPr>
            <a:xfrm>
              <a:off x="3495928" y="3199227"/>
              <a:ext cx="234412" cy="246221"/>
              <a:chOff x="2633878" y="1222302"/>
              <a:chExt cx="283185" cy="284661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FFA991-8D43-482C-96F6-977922D6F920}"/>
                  </a:ext>
                </a:extLst>
              </p:cNvPr>
              <p:cNvSpPr txBox="1"/>
              <p:nvPr/>
            </p:nvSpPr>
            <p:spPr>
              <a:xfrm>
                <a:off x="2633878" y="1222302"/>
                <a:ext cx="283185" cy="284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en-US" altLang="zh-CN" sz="1000" kern="0" dirty="0">
                    <a:solidFill>
                      <a:srgbClr val="FD283E"/>
                    </a:solidFill>
                    <a:latin typeface="+mn-ea"/>
                  </a:rPr>
                  <a:t>R</a:t>
                </a:r>
                <a:endParaRPr lang="zh-CN" altLang="en-US" sz="1000" kern="0" dirty="0">
                  <a:solidFill>
                    <a:srgbClr val="FD283E"/>
                  </a:solidFill>
                  <a:latin typeface="+mn-ea"/>
                </a:endParaRPr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90D0996C-6EE9-4A50-BA4A-FC1FFA97B6C3}"/>
                  </a:ext>
                </a:extLst>
              </p:cNvPr>
              <p:cNvSpPr/>
              <p:nvPr/>
            </p:nvSpPr>
            <p:spPr>
              <a:xfrm>
                <a:off x="2692255" y="1265777"/>
                <a:ext cx="199088" cy="186700"/>
              </a:xfrm>
              <a:prstGeom prst="ellipse">
                <a:avLst/>
              </a:prstGeom>
              <a:noFill/>
              <a:ln>
                <a:solidFill>
                  <a:srgbClr val="FD28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03494" y="2041742"/>
            <a:ext cx="9897856" cy="3219190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1AD240-62D5-4DCB-84BA-28C4E8E9C517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传统分析统计工具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40F993-D9E2-4CDF-870B-28858FF734E8}"/>
              </a:ext>
            </a:extLst>
          </p:cNvPr>
          <p:cNvSpPr txBox="1"/>
          <p:nvPr/>
        </p:nvSpPr>
        <p:spPr>
          <a:xfrm>
            <a:off x="4374269" y="2451008"/>
            <a:ext cx="64101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>
              <a:lnSpc>
                <a:spcPct val="150000"/>
              </a:lnSpc>
              <a:defRPr/>
            </a:pPr>
            <a:r>
              <a:rPr lang="en-US" altLang="zh-CN" sz="2000" kern="0" dirty="0">
                <a:solidFill>
                  <a:schemeClr val="bg1"/>
                </a:solidFill>
                <a:latin typeface="+mn-ea"/>
              </a:rPr>
              <a:t>SAS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</a:rPr>
              <a:t>统计分析软件，功能丰富，具有强大绘图能力，且支持编程扩展其分析能力，适合复杂与高要求的统计性分析。它由数十个专用模块构成，功能包括</a:t>
            </a:r>
            <a:r>
              <a:rPr lang="zh-CN" altLang="en-US" sz="2000" kern="0" dirty="0">
                <a:solidFill>
                  <a:srgbClr val="61D6FE"/>
                </a:solidFill>
                <a:latin typeface="+mn-ea"/>
              </a:rPr>
              <a:t>数据访问、数据储存及管理、应用开发、图形处理、数据分析、报告编制、运筹学方法、计量经济学与预测等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</a:rPr>
              <a:t>。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8C4FE81-A47A-4382-9C26-D0BA30AFF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2" b="25409"/>
          <a:stretch/>
        </p:blipFill>
        <p:spPr bwMode="auto">
          <a:xfrm>
            <a:off x="1203494" y="2761672"/>
            <a:ext cx="3031304" cy="152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977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7387" y="2667893"/>
            <a:ext cx="7235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大数据处理编程语言</a:t>
            </a:r>
          </a:p>
          <a:p>
            <a:pPr marL="0" indent="0" algn="ctr">
              <a:buNone/>
            </a:pPr>
            <a:endParaRPr lang="zh-CN" altLang="en-US" sz="60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904379" y="4013344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0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241592" y="2684472"/>
            <a:ext cx="6371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61D6FE"/>
                </a:solidFill>
                <a:latin typeface="+mn-ea"/>
              </a:rPr>
              <a:t>R</a:t>
            </a:r>
            <a:r>
              <a:rPr lang="zh-CN" altLang="zh-CN" sz="2000" b="1" dirty="0">
                <a:solidFill>
                  <a:srgbClr val="61D6FE"/>
                </a:solidFill>
                <a:latin typeface="+mn-ea"/>
                <a:cs typeface="Times New Roman" panose="02020603050405020304"/>
              </a:rPr>
              <a:t>语言</a:t>
            </a:r>
            <a:r>
              <a:rPr lang="zh-CN" altLang="zh-CN" sz="2000" dirty="0">
                <a:solidFill>
                  <a:schemeClr val="bg1"/>
                </a:solidFill>
                <a:latin typeface="+mn-ea"/>
                <a:cs typeface="Times New Roman" panose="02020603050405020304"/>
              </a:rPr>
              <a:t>是一个用于统计计算和统计制图的优秀工具。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R</a:t>
            </a:r>
            <a:r>
              <a:rPr lang="zh-CN" altLang="zh-CN" sz="2000" dirty="0">
                <a:solidFill>
                  <a:schemeClr val="bg1"/>
                </a:solidFill>
                <a:latin typeface="+mn-ea"/>
                <a:cs typeface="Times New Roman" panose="02020603050405020304"/>
              </a:rPr>
              <a:t>语言很适合统计研究背景的人员学习，具有丰富的统计分析功能库以及可视化绘图函数可以直接调用。</a:t>
            </a:r>
            <a:endParaRPr lang="zh-CN" altLang="en-US" sz="2000" dirty="0">
              <a:solidFill>
                <a:schemeClr val="bg1"/>
              </a:solidFill>
              <a:latin typeface="+mn-ea"/>
              <a:sym typeface="等线" panose="0201060003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E82A60-F048-4077-938C-AE9243A485BB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大数据处理编程语言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BCE36A-A661-4436-B2F4-93A710E9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151" y="2186247"/>
            <a:ext cx="3037681" cy="2473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21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904177" y="2444361"/>
            <a:ext cx="5540107" cy="19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语言，目前大数据处理方面使用最广泛的语言，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相比速度要更快，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可以直接处理上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的数据；在某些分析领域，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的趋势逐渐显现。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9158E2-BE48-49DD-81EE-F031D61DCB3A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大数据处理编程语言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26977" y="2849122"/>
            <a:ext cx="4373184" cy="1271187"/>
            <a:chOff x="6726977" y="2849122"/>
            <a:chExt cx="4373184" cy="127118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BE19D62-B1A5-4841-86B9-02B40C2028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6" t="28370" r="7366" b="32915"/>
            <a:stretch/>
          </p:blipFill>
          <p:spPr bwMode="auto">
            <a:xfrm>
              <a:off x="6726978" y="2849123"/>
              <a:ext cx="4373183" cy="1271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6726977" y="2849122"/>
              <a:ext cx="4373183" cy="1271187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444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555</Words>
  <Application>Microsoft Office PowerPoint</Application>
  <PresentationFormat>宽屏</PresentationFormat>
  <Paragraphs>41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黑体</vt:lpstr>
      <vt:lpstr>微软雅黑</vt:lpstr>
      <vt:lpstr>印品黑体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115</cp:revision>
  <dcterms:created xsi:type="dcterms:W3CDTF">2019-06-28T03:13:00Z</dcterms:created>
  <dcterms:modified xsi:type="dcterms:W3CDTF">2024-03-13T09:15:31Z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